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de030682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de030682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dcc270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dcc270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d839b7f0-d6b5-11ee-863b-a7f8bc9049d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d839b7f0-d6b5-11ee-863b-a7f8bc9049d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d839b7f2-d6b5-11ee-863b-a7f8bc9049d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d839b7f2-d6b5-11ee-863b-a7f8bc9049d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d839b7f3-d6b5-11ee-863b-a7f8bc9049dd: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d839b7f3-d6b5-11ee-863b-a7f8bc9049dd: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df02ea4b7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df02ea4b7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df02ea4b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df02ea4b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e42f155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e42f155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Sapir-Worf hypothesis (coined by Lee Whorf and Edward Sapir) states that language does not only serve for expressing thought, but it influences or determines our perception.  Their conclusion was based on a study of Eskimos and how robust their vocabulary was simple snow.</a:t>
            </a:r>
            <a:endParaRPr/>
          </a:p>
          <a:p>
            <a:pPr indent="0" lvl="0" marL="0" rtl="0" algn="l">
              <a:lnSpc>
                <a:spcPct val="115000"/>
              </a:lnSpc>
              <a:spcBef>
                <a:spcPts val="1200"/>
              </a:spcBef>
              <a:spcAft>
                <a:spcPts val="0"/>
              </a:spcAft>
              <a:buClr>
                <a:schemeClr val="dk1"/>
              </a:buClr>
              <a:buSzPts val="1100"/>
              <a:buFont typeface="Arial"/>
              <a:buNone/>
            </a:pPr>
            <a:r>
              <a:rPr lang="en"/>
              <a:t>Currently we perceive language in a linear form – a beginning and an end, but the alien’s language was circular.  Louise must change her perception from linear to circular which shaped her perception of the world.  What would this do to our models?</a:t>
            </a:r>
            <a:endParaRPr/>
          </a:p>
          <a:p>
            <a:pPr indent="0" lvl="0" marL="0" rtl="0" algn="l">
              <a:lnSpc>
                <a:spcPct val="115000"/>
              </a:lnSpc>
              <a:spcBef>
                <a:spcPts val="1200"/>
              </a:spcBef>
              <a:spcAft>
                <a:spcPts val="0"/>
              </a:spcAft>
              <a:buClr>
                <a:schemeClr val="dk1"/>
              </a:buClr>
              <a:buSzPts val="1100"/>
              <a:buFont typeface="Arial"/>
              <a:buNone/>
            </a:pPr>
            <a:r>
              <a:rPr lang="en"/>
              <a:t>The alien’s language uses both written symbols and visual patterns, can we create models that take both written symbols and visual patterns?</a:t>
            </a:r>
            <a:endParaRPr/>
          </a:p>
          <a:p>
            <a:pPr indent="0" lvl="0" marL="0" rtl="0" algn="l">
              <a:lnSpc>
                <a:spcPct val="115000"/>
              </a:lnSpc>
              <a:spcBef>
                <a:spcPts val="1200"/>
              </a:spcBef>
              <a:spcAft>
                <a:spcPts val="0"/>
              </a:spcAft>
              <a:buClr>
                <a:schemeClr val="dk1"/>
              </a:buClr>
              <a:buSzPts val="1100"/>
              <a:buFont typeface="Arial"/>
              <a:buNone/>
            </a:pPr>
            <a:r>
              <a:rPr lang="en"/>
              <a:t>Ethical aspects – if language affects our perception – how do we keep any biases from influencing those perceptions.</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de030682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de030682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e64383f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e64383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30" name="Shape 130"/>
        <p:cNvGrpSpPr/>
        <p:nvPr/>
      </p:nvGrpSpPr>
      <p:grpSpPr>
        <a:xfrm>
          <a:off x="0" y="0"/>
          <a:ext cx="0" cy="0"/>
          <a:chOff x="0" y="0"/>
          <a:chExt cx="0" cy="0"/>
        </a:xfrm>
      </p:grpSpPr>
      <p:sp>
        <p:nvSpPr>
          <p:cNvPr id="131" name="Google Shape;131;p13"/>
          <p:cNvSpPr/>
          <p:nvPr/>
        </p:nvSpPr>
        <p:spPr>
          <a:xfrm>
            <a:off x="4572000" y="-75"/>
            <a:ext cx="4572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3"/>
          <p:cNvCxnSpPr/>
          <p:nvPr/>
        </p:nvCxnSpPr>
        <p:spPr>
          <a:xfrm>
            <a:off x="5029675" y="4495503"/>
            <a:ext cx="540900" cy="0"/>
          </a:xfrm>
          <a:prstGeom prst="straightConnector1">
            <a:avLst/>
          </a:prstGeom>
          <a:noFill/>
          <a:ln cap="flat" cmpd="sng" w="38100">
            <a:solidFill>
              <a:srgbClr val="FDCB3B"/>
            </a:solidFill>
            <a:prstDash val="solid"/>
            <a:round/>
            <a:headEnd len="sm" w="sm" type="none"/>
            <a:tailEnd len="sm" w="sm" type="none"/>
          </a:ln>
        </p:spPr>
      </p:cxnSp>
      <p:sp>
        <p:nvSpPr>
          <p:cNvPr id="133" name="Google Shape;133;p13"/>
          <p:cNvSpPr txBox="1"/>
          <p:nvPr>
            <p:ph idx="1" type="subTitle"/>
          </p:nvPr>
        </p:nvSpPr>
        <p:spPr>
          <a:xfrm>
            <a:off x="386975" y="10164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35" name="Google Shape;135;p13"/>
          <p:cNvCxnSpPr/>
          <p:nvPr/>
        </p:nvCxnSpPr>
        <p:spPr>
          <a:xfrm>
            <a:off x="492563" y="955484"/>
            <a:ext cx="424800" cy="0"/>
          </a:xfrm>
          <a:prstGeom prst="straightConnector1">
            <a:avLst/>
          </a:prstGeom>
          <a:noFill/>
          <a:ln cap="flat" cmpd="sng" w="38100">
            <a:solidFill>
              <a:srgbClr val="FDCB3B"/>
            </a:solidFill>
            <a:prstDash val="solid"/>
            <a:round/>
            <a:headEnd len="sm" w="sm" type="none"/>
            <a:tailEnd len="sm" w="sm" type="none"/>
          </a:ln>
        </p:spPr>
      </p:cxnSp>
      <p:sp>
        <p:nvSpPr>
          <p:cNvPr id="136" name="Google Shape;136;p13"/>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3"/>
          <p:cNvSpPr txBox="1"/>
          <p:nvPr>
            <p:ph idx="2" type="body"/>
          </p:nvPr>
        </p:nvSpPr>
        <p:spPr>
          <a:xfrm>
            <a:off x="387900" y="1790875"/>
            <a:ext cx="3999900" cy="2625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8" name="Google Shape;138;p13"/>
          <p:cNvSpPr txBox="1"/>
          <p:nvPr>
            <p:ph idx="3" type="body"/>
          </p:nvPr>
        </p:nvSpPr>
        <p:spPr>
          <a:xfrm>
            <a:off x="4756200" y="30900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9" name="Google Shape;139;p13"/>
          <p:cNvSpPr txBox="1"/>
          <p:nvPr>
            <p:ph idx="4" type="body"/>
          </p:nvPr>
        </p:nvSpPr>
        <p:spPr>
          <a:xfrm>
            <a:off x="4756200" y="4537825"/>
            <a:ext cx="3999900" cy="342600"/>
          </a:xfrm>
          <a:prstGeom prst="rect">
            <a:avLst/>
          </a:prstGeom>
        </p:spPr>
        <p:txBody>
          <a:bodyPr anchorCtr="0" anchor="t" bIns="91425" lIns="91425" spcFirstLastPara="1" rIns="91425" wrap="square" tIns="91425">
            <a:normAutofit/>
          </a:bodyPr>
          <a:lstStyle>
            <a:lvl1pPr indent="-298450" lvl="0" marL="457200" rtl="0" algn="r">
              <a:spcBef>
                <a:spcPts val="0"/>
              </a:spcBef>
              <a:spcAft>
                <a:spcPts val="0"/>
              </a:spcAft>
              <a:buSzPts val="1100"/>
              <a:buChar char="●"/>
              <a:defRPr sz="1100"/>
            </a:lvl1pPr>
            <a:lvl2pPr indent="-279400" lvl="1" marL="914400" rtl="0" algn="r">
              <a:spcBef>
                <a:spcPts val="0"/>
              </a:spcBef>
              <a:spcAft>
                <a:spcPts val="0"/>
              </a:spcAft>
              <a:buSzPts val="800"/>
              <a:buChar char="○"/>
              <a:defRPr sz="800"/>
            </a:lvl2pPr>
            <a:lvl3pPr indent="-279400" lvl="2" marL="1371600" rtl="0" algn="r">
              <a:spcBef>
                <a:spcPts val="0"/>
              </a:spcBef>
              <a:spcAft>
                <a:spcPts val="0"/>
              </a:spcAft>
              <a:buSzPts val="800"/>
              <a:buChar char="■"/>
              <a:defRPr sz="800"/>
            </a:lvl3pPr>
            <a:lvl4pPr indent="-279400" lvl="3" marL="1828800" rtl="0" algn="r">
              <a:spcBef>
                <a:spcPts val="0"/>
              </a:spcBef>
              <a:spcAft>
                <a:spcPts val="0"/>
              </a:spcAft>
              <a:buSzPts val="800"/>
              <a:buChar char="●"/>
              <a:defRPr sz="800"/>
            </a:lvl4pPr>
            <a:lvl5pPr indent="-279400" lvl="4" marL="2286000" rtl="0" algn="r">
              <a:spcBef>
                <a:spcPts val="0"/>
              </a:spcBef>
              <a:spcAft>
                <a:spcPts val="0"/>
              </a:spcAft>
              <a:buSzPts val="800"/>
              <a:buChar char="○"/>
              <a:defRPr sz="800"/>
            </a:lvl5pPr>
            <a:lvl6pPr indent="-279400" lvl="5" marL="2743200" rtl="0" algn="r">
              <a:spcBef>
                <a:spcPts val="0"/>
              </a:spcBef>
              <a:spcAft>
                <a:spcPts val="0"/>
              </a:spcAft>
              <a:buSzPts val="800"/>
              <a:buChar char="■"/>
              <a:defRPr sz="800"/>
            </a:lvl6pPr>
            <a:lvl7pPr indent="-279400" lvl="6" marL="3200400" rtl="0" algn="r">
              <a:spcBef>
                <a:spcPts val="0"/>
              </a:spcBef>
              <a:spcAft>
                <a:spcPts val="0"/>
              </a:spcAft>
              <a:buSzPts val="800"/>
              <a:buChar char="●"/>
              <a:defRPr sz="800"/>
            </a:lvl7pPr>
            <a:lvl8pPr indent="-279400" lvl="7" marL="3657600" rtl="0" algn="r">
              <a:spcBef>
                <a:spcPts val="0"/>
              </a:spcBef>
              <a:spcAft>
                <a:spcPts val="0"/>
              </a:spcAft>
              <a:buSzPts val="800"/>
              <a:buChar char="○"/>
              <a:defRPr sz="800"/>
            </a:lvl8pPr>
            <a:lvl9pPr indent="-279400" lvl="8" marL="4114800" rtl="0" algn="r">
              <a:spcBef>
                <a:spcPts val="0"/>
              </a:spcBef>
              <a:spcAft>
                <a:spcPts val="0"/>
              </a:spcAft>
              <a:buSzPts val="800"/>
              <a:buChar char="■"/>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0" name="Shape 140"/>
        <p:cNvGrpSpPr/>
        <p:nvPr/>
      </p:nvGrpSpPr>
      <p:grpSpPr>
        <a:xfrm>
          <a:off x="0" y="0"/>
          <a:ext cx="0" cy="0"/>
          <a:chOff x="0" y="0"/>
          <a:chExt cx="0" cy="0"/>
        </a:xfrm>
      </p:grpSpPr>
      <p:cxnSp>
        <p:nvCxnSpPr>
          <p:cNvPr id="141" name="Google Shape;141;p14"/>
          <p:cNvCxnSpPr/>
          <p:nvPr/>
        </p:nvCxnSpPr>
        <p:spPr>
          <a:xfrm>
            <a:off x="492563" y="955484"/>
            <a:ext cx="424800" cy="0"/>
          </a:xfrm>
          <a:prstGeom prst="straightConnector1">
            <a:avLst/>
          </a:prstGeom>
          <a:noFill/>
          <a:ln cap="flat" cmpd="sng" w="38100">
            <a:solidFill>
              <a:srgbClr val="FDCB3B"/>
            </a:solidFill>
            <a:prstDash val="solid"/>
            <a:round/>
            <a:headEnd len="sm" w="sm" type="none"/>
            <a:tailEnd len="sm" w="sm" type="none"/>
          </a:ln>
        </p:spPr>
      </p:cxnSp>
      <p:sp>
        <p:nvSpPr>
          <p:cNvPr id="142" name="Google Shape;142;p14"/>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4" name="Google Shape;14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4"/>
          <p:cNvSpPr txBox="1"/>
          <p:nvPr>
            <p:ph idx="2" type="subTitle"/>
          </p:nvPr>
        </p:nvSpPr>
        <p:spPr>
          <a:xfrm>
            <a:off x="386975" y="10164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gif"/><Relationship Id="rId4"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hyperlink" Target="https://www.youtube.com/watch?v=Qd8zT1YAUc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15"/>
          <p:cNvSpPr txBox="1"/>
          <p:nvPr>
            <p:ph idx="1" type="subTitle"/>
          </p:nvPr>
        </p:nvSpPr>
        <p:spPr>
          <a:xfrm>
            <a:off x="45675" y="4712150"/>
            <a:ext cx="8368200" cy="8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FUTURE WIZARDS OF AI</a:t>
            </a:r>
            <a:endParaRPr/>
          </a:p>
          <a:p>
            <a:pPr indent="0" lvl="0" marL="0" rtl="0" algn="l">
              <a:spcBef>
                <a:spcPts val="0"/>
              </a:spcBef>
              <a:spcAft>
                <a:spcPts val="0"/>
              </a:spcAft>
              <a:buNone/>
            </a:pPr>
            <a:r>
              <a:t/>
            </a:r>
            <a:endParaRPr/>
          </a:p>
        </p:txBody>
      </p:sp>
      <p:sp>
        <p:nvSpPr>
          <p:cNvPr id="151" name="Google Shape;151;p15"/>
          <p:cNvSpPr txBox="1"/>
          <p:nvPr>
            <p:ph idx="2" type="body"/>
          </p:nvPr>
        </p:nvSpPr>
        <p:spPr>
          <a:xfrm>
            <a:off x="428500" y="913325"/>
            <a:ext cx="4942500" cy="262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4000"/>
              <a:t>EXPLORING “ARRIVAL” (2016) THROUGH THE LENS OF NLP. </a:t>
            </a:r>
            <a:endParaRPr b="1" sz="4000"/>
          </a:p>
        </p:txBody>
      </p:sp>
      <p:pic>
        <p:nvPicPr>
          <p:cNvPr id="152" name="Google Shape;152;p15"/>
          <p:cNvPicPr preferRelativeResize="0"/>
          <p:nvPr/>
        </p:nvPicPr>
        <p:blipFill>
          <a:blip r:embed="rId4">
            <a:alphaModFix/>
          </a:blip>
          <a:stretch>
            <a:fillRect/>
          </a:stretch>
        </p:blipFill>
        <p:spPr>
          <a:xfrm>
            <a:off x="5864700" y="582974"/>
            <a:ext cx="2341500" cy="3658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idx="1" type="subTitle"/>
          </p:nvPr>
        </p:nvSpPr>
        <p:spPr>
          <a:xfrm>
            <a:off x="386975" y="1016400"/>
            <a:ext cx="8368200" cy="84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Members:</a:t>
            </a:r>
            <a:endParaRPr/>
          </a:p>
        </p:txBody>
      </p:sp>
      <p:sp>
        <p:nvSpPr>
          <p:cNvPr id="250" name="Google Shape;250;p24"/>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51" name="Google Shape;251;p24"/>
          <p:cNvSpPr txBox="1"/>
          <p:nvPr>
            <p:ph idx="2" type="body"/>
          </p:nvPr>
        </p:nvSpPr>
        <p:spPr>
          <a:xfrm>
            <a:off x="3527250" y="1790875"/>
            <a:ext cx="4230900" cy="23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Gabrielle Marshall (Manager)</a:t>
            </a:r>
            <a:endParaRPr/>
          </a:p>
          <a:p>
            <a:pPr indent="0" lvl="0" marL="0" rtl="0" algn="l">
              <a:spcBef>
                <a:spcPts val="1200"/>
              </a:spcBef>
              <a:spcAft>
                <a:spcPts val="0"/>
              </a:spcAft>
              <a:buNone/>
            </a:pPr>
            <a:r>
              <a:rPr lang="en"/>
              <a:t>Bryanna Wallace</a:t>
            </a:r>
            <a:endParaRPr/>
          </a:p>
          <a:p>
            <a:pPr indent="0" lvl="0" marL="0" rtl="0" algn="l">
              <a:spcBef>
                <a:spcPts val="1200"/>
              </a:spcBef>
              <a:spcAft>
                <a:spcPts val="0"/>
              </a:spcAft>
              <a:buNone/>
            </a:pPr>
            <a:r>
              <a:rPr lang="en"/>
              <a:t>Daniel Wright</a:t>
            </a:r>
            <a:endParaRPr/>
          </a:p>
          <a:p>
            <a:pPr indent="0" lvl="0" marL="0" rtl="0" algn="l">
              <a:spcBef>
                <a:spcPts val="1200"/>
              </a:spcBef>
              <a:spcAft>
                <a:spcPts val="0"/>
              </a:spcAft>
              <a:buNone/>
            </a:pPr>
            <a:r>
              <a:rPr lang="en"/>
              <a:t>Patrick Pacheco</a:t>
            </a:r>
            <a:endParaRPr/>
          </a:p>
          <a:p>
            <a:pPr indent="0" lvl="0" marL="0" rtl="0" algn="l">
              <a:spcBef>
                <a:spcPts val="1200"/>
              </a:spcBef>
              <a:spcAft>
                <a:spcPts val="1200"/>
              </a:spcAft>
              <a:buNone/>
            </a:pPr>
            <a:r>
              <a:rPr lang="en"/>
              <a:t>Winston Lee</a:t>
            </a:r>
            <a:endParaRPr/>
          </a:p>
        </p:txBody>
      </p:sp>
      <p:pic>
        <p:nvPicPr>
          <p:cNvPr id="252" name="Google Shape;252;p24"/>
          <p:cNvPicPr preferRelativeResize="0"/>
          <p:nvPr/>
        </p:nvPicPr>
        <p:blipFill>
          <a:blip r:embed="rId3">
            <a:alphaModFix/>
          </a:blip>
          <a:stretch>
            <a:fillRect/>
          </a:stretch>
        </p:blipFill>
        <p:spPr>
          <a:xfrm>
            <a:off x="463225" y="374736"/>
            <a:ext cx="1323445" cy="1247390"/>
          </a:xfrm>
          <a:prstGeom prst="rect">
            <a:avLst/>
          </a:prstGeom>
          <a:noFill/>
          <a:ln>
            <a:noFill/>
          </a:ln>
        </p:spPr>
      </p:pic>
      <p:pic>
        <p:nvPicPr>
          <p:cNvPr id="253" name="Google Shape;253;p24"/>
          <p:cNvPicPr preferRelativeResize="0"/>
          <p:nvPr/>
        </p:nvPicPr>
        <p:blipFill>
          <a:blip r:embed="rId4">
            <a:alphaModFix/>
          </a:blip>
          <a:stretch>
            <a:fillRect/>
          </a:stretch>
        </p:blipFill>
        <p:spPr>
          <a:xfrm>
            <a:off x="6666777" y="2892375"/>
            <a:ext cx="1871875" cy="209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p:nvPr/>
        </p:nvSpPr>
        <p:spPr>
          <a:xfrm>
            <a:off x="387900" y="1925100"/>
            <a:ext cx="5590500" cy="2502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16"/>
          <p:cNvSpPr txBox="1"/>
          <p:nvPr>
            <p:ph idx="1" type="subTitle"/>
          </p:nvPr>
        </p:nvSpPr>
        <p:spPr>
          <a:xfrm>
            <a:off x="387900" y="1178925"/>
            <a:ext cx="83682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Glimpse into the Complexity of Human-Extraterrestrial Interaction</a:t>
            </a:r>
            <a:endParaRPr/>
          </a:p>
        </p:txBody>
      </p:sp>
      <p:sp>
        <p:nvSpPr>
          <p:cNvPr id="159" name="Google Shape;159;p16"/>
          <p:cNvSpPr txBox="1"/>
          <p:nvPr>
            <p:ph type="title"/>
          </p:nvPr>
        </p:nvSpPr>
        <p:spPr>
          <a:xfrm>
            <a:off x="387900" y="78100"/>
            <a:ext cx="8368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Exploring Language and Communication in "Arrival"</a:t>
            </a:r>
            <a:endParaRPr sz="2500"/>
          </a:p>
        </p:txBody>
      </p:sp>
      <p:sp>
        <p:nvSpPr>
          <p:cNvPr id="160" name="Google Shape;160;p16"/>
          <p:cNvSpPr txBox="1"/>
          <p:nvPr>
            <p:ph idx="2" type="body"/>
          </p:nvPr>
        </p:nvSpPr>
        <p:spPr>
          <a:xfrm>
            <a:off x="581850" y="2021625"/>
            <a:ext cx="5202600" cy="17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34F5C"/>
                </a:solidFill>
              </a:rPr>
              <a:t> "Arrival" delves into first contact with extraterrestrials, focusing on linguist Louise Banks' efforts to understand their language. Arrival" is a science fiction film that explores themes of communication, language, and understanding. It revolves around the arrival of extraterrestrial spacecraft on Earth and the efforts to communicate with the aliens, known as Heptapods. </a:t>
            </a:r>
            <a:endParaRPr b="1" sz="900">
              <a:solidFill>
                <a:srgbClr val="134F5C"/>
              </a:solidFill>
            </a:endParaRPr>
          </a:p>
          <a:p>
            <a:pPr indent="0" lvl="0" marL="0" rtl="0" algn="l">
              <a:spcBef>
                <a:spcPts val="1200"/>
              </a:spcBef>
              <a:spcAft>
                <a:spcPts val="0"/>
              </a:spcAft>
              <a:buNone/>
            </a:pPr>
            <a:r>
              <a:t/>
            </a:r>
            <a:endParaRPr b="1" sz="600"/>
          </a:p>
          <a:p>
            <a:pPr indent="0" lvl="0" marL="0" rtl="0" algn="l">
              <a:spcBef>
                <a:spcPts val="1200"/>
              </a:spcBef>
              <a:spcAft>
                <a:spcPts val="1200"/>
              </a:spcAft>
              <a:buNone/>
            </a:pPr>
            <a:r>
              <a:t/>
            </a:r>
            <a:endParaRPr sz="600"/>
          </a:p>
        </p:txBody>
      </p:sp>
      <p:pic>
        <p:nvPicPr>
          <p:cNvPr id="161" name="Google Shape;161;p16"/>
          <p:cNvPicPr preferRelativeResize="0"/>
          <p:nvPr/>
        </p:nvPicPr>
        <p:blipFill>
          <a:blip r:embed="rId3">
            <a:alphaModFix/>
          </a:blip>
          <a:stretch>
            <a:fillRect/>
          </a:stretch>
        </p:blipFill>
        <p:spPr>
          <a:xfrm>
            <a:off x="6390925" y="1636950"/>
            <a:ext cx="2052093" cy="3078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idx="1" type="subTitle"/>
          </p:nvPr>
        </p:nvSpPr>
        <p:spPr>
          <a:xfrm>
            <a:off x="62875" y="576850"/>
            <a:ext cx="83682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Deeper Insights into "Arrival" and NLP Techniques</a:t>
            </a:r>
            <a:endParaRPr sz="1600"/>
          </a:p>
        </p:txBody>
      </p:sp>
      <p:sp>
        <p:nvSpPr>
          <p:cNvPr id="167" name="Google Shape;167;p17"/>
          <p:cNvSpPr txBox="1"/>
          <p:nvPr>
            <p:ph type="title"/>
          </p:nvPr>
        </p:nvSpPr>
        <p:spPr>
          <a:xfrm>
            <a:off x="274150" y="141175"/>
            <a:ext cx="8368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Analysis of Communication Methods</a:t>
            </a:r>
            <a:endParaRPr sz="2500"/>
          </a:p>
        </p:txBody>
      </p:sp>
      <p:grpSp>
        <p:nvGrpSpPr>
          <p:cNvPr id="168" name="Google Shape;168;p17"/>
          <p:cNvGrpSpPr/>
          <p:nvPr/>
        </p:nvGrpSpPr>
        <p:grpSpPr>
          <a:xfrm>
            <a:off x="518050" y="3086738"/>
            <a:ext cx="1560000" cy="1601738"/>
            <a:chOff x="387900" y="3078613"/>
            <a:chExt cx="1560000" cy="1601738"/>
          </a:xfrm>
        </p:grpSpPr>
        <p:sp>
          <p:nvSpPr>
            <p:cNvPr id="169" name="Google Shape;169;p17"/>
            <p:cNvSpPr/>
            <p:nvPr/>
          </p:nvSpPr>
          <p:spPr>
            <a:xfrm>
              <a:off x="387900" y="3078613"/>
              <a:ext cx="1560000" cy="15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17"/>
            <p:cNvSpPr txBox="1"/>
            <p:nvPr/>
          </p:nvSpPr>
          <p:spPr>
            <a:xfrm>
              <a:off x="416250" y="3202850"/>
              <a:ext cx="150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Deciphering Unknown Languages:</a:t>
              </a:r>
              <a:r>
                <a:rPr lang="en" sz="700">
                  <a:solidFill>
                    <a:schemeClr val="dk1"/>
                  </a:solidFill>
                </a:rPr>
                <a:t> In real-world NLP, algorithms and models are developed to process, understand, and translate human languages. The film explores a similar challenge on an inter-species level, emphasizing the complexity and nuance of language.</a:t>
              </a:r>
              <a:endParaRPr sz="700">
                <a:solidFill>
                  <a:schemeClr val="dk1"/>
                </a:solidFill>
              </a:endParaRPr>
            </a:p>
            <a:p>
              <a:pPr indent="0" lvl="0" marL="0" rtl="0" algn="l">
                <a:spcBef>
                  <a:spcPts val="0"/>
                </a:spcBef>
                <a:spcAft>
                  <a:spcPts val="0"/>
                </a:spcAft>
                <a:buNone/>
              </a:pPr>
              <a:r>
                <a:t/>
              </a:r>
              <a:endParaRPr sz="700">
                <a:solidFill>
                  <a:schemeClr val="lt1"/>
                </a:solidFill>
              </a:endParaRPr>
            </a:p>
            <a:p>
              <a:pPr indent="0" lvl="0" marL="0" rtl="0" algn="l">
                <a:spcBef>
                  <a:spcPts val="0"/>
                </a:spcBef>
                <a:spcAft>
                  <a:spcPts val="0"/>
                </a:spcAft>
                <a:buNone/>
              </a:pPr>
              <a:r>
                <a:t/>
              </a:r>
              <a:endParaRPr sz="700">
                <a:solidFill>
                  <a:schemeClr val="lt1"/>
                </a:solidFill>
              </a:endParaRPr>
            </a:p>
          </p:txBody>
        </p:sp>
      </p:grpSp>
      <p:grpSp>
        <p:nvGrpSpPr>
          <p:cNvPr id="171" name="Google Shape;171;p17"/>
          <p:cNvGrpSpPr/>
          <p:nvPr/>
        </p:nvGrpSpPr>
        <p:grpSpPr>
          <a:xfrm>
            <a:off x="2703925" y="1248050"/>
            <a:ext cx="1686600" cy="1675713"/>
            <a:chOff x="2852700" y="1337900"/>
            <a:chExt cx="1686600" cy="1675713"/>
          </a:xfrm>
        </p:grpSpPr>
        <p:sp>
          <p:nvSpPr>
            <p:cNvPr id="172" name="Google Shape;172;p17"/>
            <p:cNvSpPr/>
            <p:nvPr/>
          </p:nvSpPr>
          <p:spPr>
            <a:xfrm>
              <a:off x="2916000" y="1337900"/>
              <a:ext cx="1560000" cy="15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 name="Google Shape;173;p17"/>
            <p:cNvSpPr txBox="1"/>
            <p:nvPr/>
          </p:nvSpPr>
          <p:spPr>
            <a:xfrm>
              <a:off x="2852700" y="1428113"/>
              <a:ext cx="16866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Lato"/>
                  <a:ea typeface="Lato"/>
                  <a:cs typeface="Lato"/>
                  <a:sym typeface="Lato"/>
                </a:rPr>
                <a:t>Rule-Based NLP: </a:t>
              </a:r>
              <a:r>
                <a:rPr lang="en" sz="700"/>
                <a:t>The Heptapods' language in "Arrival" is depicted as non-linear, with symbols representing entire sentences or thoughts rather than linear strings of words. Akin to early NLP systems. It mirrors advanced NLP concepts where context and the relationships between elements in a sentence are crucial for understanding meaning.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grpSp>
        <p:nvGrpSpPr>
          <p:cNvPr id="174" name="Google Shape;174;p17"/>
          <p:cNvGrpSpPr/>
          <p:nvPr/>
        </p:nvGrpSpPr>
        <p:grpSpPr>
          <a:xfrm>
            <a:off x="500800" y="1233150"/>
            <a:ext cx="1594500" cy="1713425"/>
            <a:chOff x="598300" y="1468775"/>
            <a:chExt cx="1594500" cy="1713425"/>
          </a:xfrm>
        </p:grpSpPr>
        <p:sp>
          <p:nvSpPr>
            <p:cNvPr id="175" name="Google Shape;175;p17"/>
            <p:cNvSpPr/>
            <p:nvPr/>
          </p:nvSpPr>
          <p:spPr>
            <a:xfrm>
              <a:off x="615550" y="1468775"/>
              <a:ext cx="1560000" cy="15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 name="Google Shape;176;p17"/>
            <p:cNvSpPr txBox="1"/>
            <p:nvPr/>
          </p:nvSpPr>
          <p:spPr>
            <a:xfrm>
              <a:off x="598300" y="1596700"/>
              <a:ext cx="15945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Statistical NLP and Machine Learning:</a:t>
              </a:r>
              <a:r>
                <a:rPr lang="en" sz="700">
                  <a:solidFill>
                    <a:schemeClr val="dk1"/>
                  </a:solidFill>
                </a:rPr>
                <a:t> Deciphering the Heptapods' language goes beyond translating symbols into words; it involves understanding the semantics—the meaning and intent—behind the communication. As understanding deepens, the team's methods evolve, reflecting a shift towards statistical NLP and machine learning.</a:t>
              </a:r>
              <a:endParaRPr sz="700">
                <a:solidFill>
                  <a:schemeClr val="dk1"/>
                </a:solidFill>
              </a:endParaRPr>
            </a:p>
            <a:p>
              <a:pPr indent="0" lvl="0" marL="0" rtl="0" algn="l">
                <a:spcBef>
                  <a:spcPts val="0"/>
                </a:spcBef>
                <a:spcAft>
                  <a:spcPts val="0"/>
                </a:spcAft>
                <a:buNone/>
              </a:pPr>
              <a:r>
                <a:t/>
              </a:r>
              <a:endParaRPr sz="700">
                <a:solidFill>
                  <a:schemeClr val="lt1"/>
                </a:solidFill>
              </a:endParaRPr>
            </a:p>
            <a:p>
              <a:pPr indent="0" lvl="0" marL="0" rtl="0" algn="l">
                <a:spcBef>
                  <a:spcPts val="0"/>
                </a:spcBef>
                <a:spcAft>
                  <a:spcPts val="0"/>
                </a:spcAft>
                <a:buNone/>
              </a:pPr>
              <a:r>
                <a:t/>
              </a:r>
              <a:endParaRPr sz="700">
                <a:solidFill>
                  <a:schemeClr val="lt1"/>
                </a:solidFill>
              </a:endParaRPr>
            </a:p>
          </p:txBody>
        </p:sp>
      </p:grpSp>
      <p:grpSp>
        <p:nvGrpSpPr>
          <p:cNvPr id="177" name="Google Shape;177;p17"/>
          <p:cNvGrpSpPr/>
          <p:nvPr/>
        </p:nvGrpSpPr>
        <p:grpSpPr>
          <a:xfrm>
            <a:off x="2767225" y="3054450"/>
            <a:ext cx="1560000" cy="1535700"/>
            <a:chOff x="2830525" y="3298225"/>
            <a:chExt cx="1560000" cy="1535700"/>
          </a:xfrm>
        </p:grpSpPr>
        <p:sp>
          <p:nvSpPr>
            <p:cNvPr id="178" name="Google Shape;178;p17"/>
            <p:cNvSpPr/>
            <p:nvPr/>
          </p:nvSpPr>
          <p:spPr>
            <a:xfrm>
              <a:off x="2830525" y="3298225"/>
              <a:ext cx="1560000" cy="15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7"/>
            <p:cNvSpPr txBox="1"/>
            <p:nvPr/>
          </p:nvSpPr>
          <p:spPr>
            <a:xfrm>
              <a:off x="2830525" y="3554188"/>
              <a:ext cx="156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Learning and Adaptation</a:t>
              </a:r>
              <a:r>
                <a:rPr lang="en" sz="700">
                  <a:solidFill>
                    <a:schemeClr val="dk1"/>
                  </a:solidFill>
                </a:rPr>
                <a:t>: Dr. Banks' approach to learning the Heptapod language involves immersion, experimentation, and pattern recognition, similar to how machine learning models in NLP learn from data. </a:t>
              </a:r>
              <a:endParaRPr sz="700">
                <a:solidFill>
                  <a:schemeClr val="dk1"/>
                </a:solidFill>
              </a:endParaRPr>
            </a:p>
            <a:p>
              <a:pPr indent="0" lvl="0" marL="0" rtl="0" algn="l">
                <a:spcBef>
                  <a:spcPts val="0"/>
                </a:spcBef>
                <a:spcAft>
                  <a:spcPts val="0"/>
                </a:spcAft>
                <a:buNone/>
              </a:pPr>
              <a:r>
                <a:t/>
              </a:r>
              <a:endParaRPr sz="700">
                <a:solidFill>
                  <a:schemeClr val="lt1"/>
                </a:solidFill>
              </a:endParaRPr>
            </a:p>
            <a:p>
              <a:pPr indent="0" lvl="0" marL="0" rtl="0" algn="l">
                <a:spcBef>
                  <a:spcPts val="0"/>
                </a:spcBef>
                <a:spcAft>
                  <a:spcPts val="0"/>
                </a:spcAft>
                <a:buNone/>
              </a:pPr>
              <a:r>
                <a:t/>
              </a:r>
              <a:endParaRPr sz="700">
                <a:solidFill>
                  <a:schemeClr val="lt1"/>
                </a:solidFill>
              </a:endParaRPr>
            </a:p>
          </p:txBody>
        </p:sp>
      </p:grpSp>
      <p:grpSp>
        <p:nvGrpSpPr>
          <p:cNvPr id="180" name="Google Shape;180;p17"/>
          <p:cNvGrpSpPr/>
          <p:nvPr/>
        </p:nvGrpSpPr>
        <p:grpSpPr>
          <a:xfrm>
            <a:off x="4613200" y="1803900"/>
            <a:ext cx="1594500" cy="1535700"/>
            <a:chOff x="6994000" y="1419550"/>
            <a:chExt cx="1594500" cy="1535700"/>
          </a:xfrm>
        </p:grpSpPr>
        <p:sp>
          <p:nvSpPr>
            <p:cNvPr id="181" name="Google Shape;181;p17"/>
            <p:cNvSpPr/>
            <p:nvPr/>
          </p:nvSpPr>
          <p:spPr>
            <a:xfrm>
              <a:off x="7011250" y="1419550"/>
              <a:ext cx="1560000" cy="15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 name="Google Shape;182;p17"/>
            <p:cNvSpPr txBox="1"/>
            <p:nvPr/>
          </p:nvSpPr>
          <p:spPr>
            <a:xfrm>
              <a:off x="6994000" y="1738150"/>
              <a:ext cx="1594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Deep Learning:</a:t>
              </a:r>
              <a:r>
                <a:rPr lang="en" sz="700">
                  <a:solidFill>
                    <a:schemeClr val="dk1"/>
                  </a:solidFill>
                </a:rPr>
                <a:t> Dr Banks’ </a:t>
              </a:r>
              <a:r>
                <a:rPr lang="en" sz="700">
                  <a:solidFill>
                    <a:schemeClr val="dk1"/>
                  </a:solidFill>
                </a:rPr>
                <a:t>iterative process of hypothesis and testing reflects the training of NLP models on linguistic data to improve their understanding and translations.</a:t>
              </a:r>
              <a:endParaRPr sz="700">
                <a:solidFill>
                  <a:schemeClr val="dk1"/>
                </a:solidFill>
              </a:endParaRPr>
            </a:p>
          </p:txBody>
        </p:sp>
      </p:grpSp>
      <p:pic>
        <p:nvPicPr>
          <p:cNvPr id="183" name="Google Shape;183;p17"/>
          <p:cNvPicPr preferRelativeResize="0"/>
          <p:nvPr/>
        </p:nvPicPr>
        <p:blipFill>
          <a:blip r:embed="rId3">
            <a:alphaModFix/>
          </a:blip>
          <a:stretch>
            <a:fillRect/>
          </a:stretch>
        </p:blipFill>
        <p:spPr>
          <a:xfrm>
            <a:off x="6279930" y="3389425"/>
            <a:ext cx="2536844" cy="1585501"/>
          </a:xfrm>
          <a:prstGeom prst="rect">
            <a:avLst/>
          </a:prstGeom>
          <a:noFill/>
          <a:ln>
            <a:noFill/>
          </a:ln>
        </p:spPr>
      </p:pic>
      <p:pic>
        <p:nvPicPr>
          <p:cNvPr id="184" name="Google Shape;184;p17"/>
          <p:cNvPicPr preferRelativeResize="0"/>
          <p:nvPr/>
        </p:nvPicPr>
        <p:blipFill>
          <a:blip r:embed="rId4">
            <a:alphaModFix/>
          </a:blip>
          <a:stretch>
            <a:fillRect/>
          </a:stretch>
        </p:blipFill>
        <p:spPr>
          <a:xfrm>
            <a:off x="6569251" y="1338275"/>
            <a:ext cx="2073101" cy="1908600"/>
          </a:xfrm>
          <a:prstGeom prst="rect">
            <a:avLst/>
          </a:prstGeom>
          <a:noFill/>
          <a:ln>
            <a:noFill/>
          </a:ln>
        </p:spPr>
      </p:pic>
      <p:sp>
        <p:nvSpPr>
          <p:cNvPr id="185" name="Google Shape;185;p17"/>
          <p:cNvSpPr txBox="1"/>
          <p:nvPr/>
        </p:nvSpPr>
        <p:spPr>
          <a:xfrm>
            <a:off x="387900" y="46884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u="sng">
                <a:solidFill>
                  <a:schemeClr val="hlink"/>
                </a:solidFill>
                <a:hlinkClick r:id="rId5"/>
              </a:rPr>
              <a:t>https://www.youtube.com/watch?v=Qd8zT1YAUck</a:t>
            </a:r>
            <a:endParaRPr sz="500">
              <a:solidFill>
                <a:srgbClr val="FF0000"/>
              </a:solidFill>
            </a:endParaRPr>
          </a:p>
          <a:p>
            <a:pPr indent="0" lvl="0" marL="0" rtl="0" algn="l">
              <a:spcBef>
                <a:spcPts val="0"/>
              </a:spcBef>
              <a:spcAft>
                <a:spcPts val="0"/>
              </a:spcAft>
              <a:buNone/>
            </a:pPr>
            <a:r>
              <a:rPr lang="en" sz="500">
                <a:solidFill>
                  <a:schemeClr val="lt1"/>
                </a:solidFill>
              </a:rPr>
              <a:t>Arrival Movie's Language: Talking in Circles</a:t>
            </a:r>
            <a:endParaRPr sz="5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8"/>
          <p:cNvPicPr preferRelativeResize="0"/>
          <p:nvPr/>
        </p:nvPicPr>
        <p:blipFill rotWithShape="1">
          <a:blip r:embed="rId3">
            <a:alphaModFix amt="77000"/>
          </a:blip>
          <a:srcRect b="0" l="0" r="78723" t="8483"/>
          <a:stretch/>
        </p:blipFill>
        <p:spPr>
          <a:xfrm>
            <a:off x="-12" y="0"/>
            <a:ext cx="9144000" cy="5143500"/>
          </a:xfrm>
          <a:prstGeom prst="rect">
            <a:avLst/>
          </a:prstGeom>
          <a:noFill/>
          <a:ln>
            <a:noFill/>
          </a:ln>
        </p:spPr>
      </p:pic>
      <p:pic>
        <p:nvPicPr>
          <p:cNvPr id="191" name="Google Shape;191;p18"/>
          <p:cNvPicPr preferRelativeResize="0"/>
          <p:nvPr/>
        </p:nvPicPr>
        <p:blipFill rotWithShape="1">
          <a:blip r:embed="rId3">
            <a:alphaModFix amt="42000"/>
          </a:blip>
          <a:srcRect b="0" l="0" r="13472" t="5979"/>
          <a:stretch/>
        </p:blipFill>
        <p:spPr>
          <a:xfrm>
            <a:off x="695275" y="38775"/>
            <a:ext cx="8448725" cy="5065925"/>
          </a:xfrm>
          <a:prstGeom prst="rect">
            <a:avLst/>
          </a:prstGeom>
          <a:noFill/>
          <a:ln>
            <a:noFill/>
          </a:ln>
        </p:spPr>
      </p:pic>
      <p:sp>
        <p:nvSpPr>
          <p:cNvPr id="192" name="Google Shape;192;p18"/>
          <p:cNvSpPr txBox="1"/>
          <p:nvPr>
            <p:ph idx="1" type="subTitle"/>
          </p:nvPr>
        </p:nvSpPr>
        <p:spPr>
          <a:xfrm>
            <a:off x="2144550" y="2099463"/>
            <a:ext cx="4926600" cy="8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NLP challenges with parallels </a:t>
            </a:r>
            <a:br>
              <a:rPr lang="en"/>
            </a:br>
            <a:r>
              <a:rPr lang="en"/>
              <a:t>to real-world NLP</a:t>
            </a:r>
            <a:endParaRPr/>
          </a:p>
        </p:txBody>
      </p:sp>
      <p:sp>
        <p:nvSpPr>
          <p:cNvPr id="193" name="Google Shape;193;p18"/>
          <p:cNvSpPr txBox="1"/>
          <p:nvPr/>
        </p:nvSpPr>
        <p:spPr>
          <a:xfrm>
            <a:off x="1555000" y="4799600"/>
            <a:ext cx="430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94" name="Google Shape;194;p18"/>
          <p:cNvSpPr txBox="1"/>
          <p:nvPr/>
        </p:nvSpPr>
        <p:spPr>
          <a:xfrm>
            <a:off x="3461400" y="3286038"/>
            <a:ext cx="2292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lt1"/>
              </a:solidFill>
            </a:endParaRPr>
          </a:p>
          <a:p>
            <a:pPr indent="0" lvl="0" marL="0" rtl="0" algn="l">
              <a:spcBef>
                <a:spcPts val="0"/>
              </a:spcBef>
              <a:spcAft>
                <a:spcPts val="0"/>
              </a:spcAft>
              <a:buNone/>
            </a:pPr>
            <a:r>
              <a:rPr b="1" lang="en" sz="800">
                <a:solidFill>
                  <a:schemeClr val="lt1"/>
                </a:solidFill>
              </a:rPr>
              <a:t>**Conclusion:** </a:t>
            </a:r>
            <a:br>
              <a:rPr lang="en" sz="800">
                <a:solidFill>
                  <a:schemeClr val="lt1"/>
                </a:solidFill>
              </a:rPr>
            </a:br>
            <a:r>
              <a:rPr lang="en" sz="800">
                <a:solidFill>
                  <a:schemeClr val="lt1"/>
                </a:solidFill>
              </a:rPr>
              <a:t>"Arrival" provides a compelling narrative for exploring NLP concepts. By delving into themes of language and communication, the film parallels NLP's quest to understand and improve human-machine interaction.</a:t>
            </a:r>
            <a:endParaRPr sz="800">
              <a:solidFill>
                <a:schemeClr val="lt1"/>
              </a:solidFill>
            </a:endParaRPr>
          </a:p>
          <a:p>
            <a:pPr indent="0" lvl="0" marL="0" rtl="0" algn="l">
              <a:spcBef>
                <a:spcPts val="0"/>
              </a:spcBef>
              <a:spcAft>
                <a:spcPts val="0"/>
              </a:spcAft>
              <a:buNone/>
            </a:pPr>
            <a:r>
              <a:t/>
            </a:r>
            <a:endParaRPr sz="800">
              <a:solidFill>
                <a:schemeClr val="lt1"/>
              </a:solidFill>
            </a:endParaRPr>
          </a:p>
        </p:txBody>
      </p:sp>
      <p:sp>
        <p:nvSpPr>
          <p:cNvPr id="195" name="Google Shape;195;p18"/>
          <p:cNvSpPr txBox="1"/>
          <p:nvPr/>
        </p:nvSpPr>
        <p:spPr>
          <a:xfrm>
            <a:off x="621600" y="3347525"/>
            <a:ext cx="22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lt1"/>
              </a:solidFill>
            </a:endParaRPr>
          </a:p>
          <a:p>
            <a:pPr indent="0" lvl="0" marL="0" rtl="0" algn="l">
              <a:spcBef>
                <a:spcPts val="0"/>
              </a:spcBef>
              <a:spcAft>
                <a:spcPts val="0"/>
              </a:spcAft>
              <a:buNone/>
            </a:pPr>
            <a:r>
              <a:rPr b="1" lang="en" sz="800">
                <a:solidFill>
                  <a:schemeClr val="lt1"/>
                </a:solidFill>
              </a:rPr>
              <a:t>**Ethical and Social Implications:** </a:t>
            </a:r>
            <a:br>
              <a:rPr b="1" lang="en" sz="800">
                <a:solidFill>
                  <a:schemeClr val="lt1"/>
                </a:solidFill>
              </a:rPr>
            </a:br>
            <a:r>
              <a:rPr lang="en" sz="800">
                <a:solidFill>
                  <a:schemeClr val="lt1"/>
                </a:solidFill>
              </a:rPr>
              <a:t>The film's exploration of language's impact on society resonates with NLP's discussions on bias and fairness, emphasizing responsible NLP development.</a:t>
            </a:r>
            <a:endParaRPr sz="800">
              <a:solidFill>
                <a:schemeClr val="lt1"/>
              </a:solidFill>
            </a:endParaRPr>
          </a:p>
          <a:p>
            <a:pPr indent="0" lvl="0" marL="0" rtl="0" algn="l">
              <a:spcBef>
                <a:spcPts val="0"/>
              </a:spcBef>
              <a:spcAft>
                <a:spcPts val="0"/>
              </a:spcAft>
              <a:buNone/>
            </a:pPr>
            <a:r>
              <a:t/>
            </a:r>
            <a:endParaRPr sz="800">
              <a:solidFill>
                <a:schemeClr val="lt1"/>
              </a:solidFill>
            </a:endParaRPr>
          </a:p>
        </p:txBody>
      </p:sp>
      <p:sp>
        <p:nvSpPr>
          <p:cNvPr id="196" name="Google Shape;196;p18"/>
          <p:cNvSpPr txBox="1"/>
          <p:nvPr/>
        </p:nvSpPr>
        <p:spPr>
          <a:xfrm>
            <a:off x="6586475" y="3347525"/>
            <a:ext cx="2292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**Future Directions and Speculations:**</a:t>
            </a:r>
            <a:r>
              <a:rPr lang="en" sz="800">
                <a:solidFill>
                  <a:schemeClr val="lt1"/>
                </a:solidFill>
              </a:rPr>
              <a:t> </a:t>
            </a:r>
            <a:br>
              <a:rPr lang="en" sz="800">
                <a:solidFill>
                  <a:schemeClr val="lt1"/>
                </a:solidFill>
              </a:rPr>
            </a:br>
            <a:r>
              <a:rPr lang="en" sz="800">
                <a:solidFill>
                  <a:schemeClr val="lt1"/>
                </a:solidFill>
              </a:rPr>
              <a:t>The film's speculation on a future with harmonious human-alien communication aligns with NLP's exploration of human-machine interaction, hinting at a future with reduced communication barriers.</a:t>
            </a:r>
            <a:endParaRPr sz="800">
              <a:solidFill>
                <a:schemeClr val="lt1"/>
              </a:solidFill>
            </a:endParaRPr>
          </a:p>
        </p:txBody>
      </p:sp>
      <p:sp>
        <p:nvSpPr>
          <p:cNvPr id="197" name="Google Shape;197;p18"/>
          <p:cNvSpPr txBox="1"/>
          <p:nvPr/>
        </p:nvSpPr>
        <p:spPr>
          <a:xfrm>
            <a:off x="3707013" y="497875"/>
            <a:ext cx="1936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**Cross-Lingual Understanding:** </a:t>
            </a:r>
            <a:r>
              <a:rPr lang="en" sz="800">
                <a:solidFill>
                  <a:schemeClr val="lt1"/>
                </a:solidFill>
              </a:rPr>
              <a:t>"Arrival" reflects NLP's cross-lingual models like mBERT and XLM, which aim to understand and translate between different languages.</a:t>
            </a:r>
            <a:endParaRPr sz="800">
              <a:solidFill>
                <a:schemeClr val="lt1"/>
              </a:solidFill>
            </a:endParaRPr>
          </a:p>
        </p:txBody>
      </p:sp>
      <p:sp>
        <p:nvSpPr>
          <p:cNvPr id="198" name="Google Shape;198;p18"/>
          <p:cNvSpPr txBox="1"/>
          <p:nvPr/>
        </p:nvSpPr>
        <p:spPr>
          <a:xfrm>
            <a:off x="6265375" y="621025"/>
            <a:ext cx="2214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**Memory Augmentation:** </a:t>
            </a:r>
            <a:endParaRPr b="1" sz="800">
              <a:solidFill>
                <a:schemeClr val="lt1"/>
              </a:solidFill>
            </a:endParaRPr>
          </a:p>
          <a:p>
            <a:pPr indent="0" lvl="0" marL="0" rtl="0" algn="l">
              <a:spcBef>
                <a:spcPts val="0"/>
              </a:spcBef>
              <a:spcAft>
                <a:spcPts val="0"/>
              </a:spcAft>
              <a:buNone/>
            </a:pPr>
            <a:r>
              <a:rPr lang="en" sz="800">
                <a:solidFill>
                  <a:schemeClr val="lt1"/>
                </a:solidFill>
              </a:rPr>
              <a:t>The Heptapods' language in "Arrival" mirrors memory-augmented neural networks in NLP, such as Transformer-XL and Longformer. These models improve understanding by recalling past information.</a:t>
            </a:r>
            <a:endParaRPr sz="800">
              <a:solidFill>
                <a:schemeClr val="lt1"/>
              </a:solidFill>
            </a:endParaRPr>
          </a:p>
        </p:txBody>
      </p:sp>
      <p:sp>
        <p:nvSpPr>
          <p:cNvPr id="199" name="Google Shape;199;p18"/>
          <p:cNvSpPr txBox="1"/>
          <p:nvPr/>
        </p:nvSpPr>
        <p:spPr>
          <a:xfrm>
            <a:off x="889650" y="497875"/>
            <a:ext cx="1756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lt1"/>
              </a:solidFill>
            </a:endParaRPr>
          </a:p>
          <a:p>
            <a:pPr indent="0" lvl="0" marL="0" rtl="0" algn="l">
              <a:spcBef>
                <a:spcPts val="0"/>
              </a:spcBef>
              <a:spcAft>
                <a:spcPts val="0"/>
              </a:spcAft>
              <a:buNone/>
            </a:pPr>
            <a:r>
              <a:rPr b="1" lang="en" sz="800">
                <a:solidFill>
                  <a:schemeClr val="lt1"/>
                </a:solidFill>
              </a:rPr>
              <a:t>**</a:t>
            </a:r>
            <a:r>
              <a:rPr b="1" lang="en" sz="800">
                <a:solidFill>
                  <a:schemeClr val="lt1"/>
                </a:solidFill>
              </a:rPr>
              <a:t>Interpretability and Explainability</a:t>
            </a:r>
            <a:r>
              <a:rPr b="1" lang="en" sz="800">
                <a:solidFill>
                  <a:schemeClr val="lt1"/>
                </a:solidFill>
              </a:rPr>
              <a:t>:** </a:t>
            </a:r>
            <a:br>
              <a:rPr lang="en" sz="800">
                <a:solidFill>
                  <a:schemeClr val="lt1"/>
                </a:solidFill>
              </a:rPr>
            </a:br>
            <a:r>
              <a:rPr lang="en" sz="800">
                <a:solidFill>
                  <a:schemeClr val="lt1"/>
                </a:solidFill>
              </a:rPr>
              <a:t>The film's challenge of interpreting the Heptapods' language parallels NLP's focus on models like BERT and GPT-3, which use attention mechanisms for interpretability.</a:t>
            </a:r>
            <a:endParaRPr sz="800">
              <a:solidFill>
                <a:schemeClr val="lt1"/>
              </a:solidFill>
            </a:endParaRPr>
          </a:p>
        </p:txBody>
      </p:sp>
      <p:sp>
        <p:nvSpPr>
          <p:cNvPr id="200" name="Google Shape;200;p18"/>
          <p:cNvSpPr txBox="1"/>
          <p:nvPr/>
        </p:nvSpPr>
        <p:spPr>
          <a:xfrm>
            <a:off x="695275" y="1848738"/>
            <a:ext cx="2292900" cy="154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lt1"/>
              </a:solidFill>
            </a:endParaRPr>
          </a:p>
          <a:p>
            <a:pPr indent="0" lvl="0" marL="0" rtl="0" algn="l">
              <a:lnSpc>
                <a:spcPct val="115000"/>
              </a:lnSpc>
              <a:spcBef>
                <a:spcPts val="0"/>
              </a:spcBef>
              <a:spcAft>
                <a:spcPts val="0"/>
              </a:spcAft>
              <a:buNone/>
            </a:pPr>
            <a:r>
              <a:rPr b="1" lang="en" sz="800">
                <a:solidFill>
                  <a:srgbClr val="FFFFFF"/>
                </a:solidFill>
              </a:rPr>
              <a:t>**Ambiguity in Language Interpretation:**</a:t>
            </a:r>
            <a:br>
              <a:rPr b="1" lang="en" sz="800">
                <a:solidFill>
                  <a:srgbClr val="FFFFFF"/>
                </a:solidFill>
              </a:rPr>
            </a:br>
            <a:r>
              <a:rPr b="1" lang="en" sz="800">
                <a:solidFill>
                  <a:srgbClr val="FFFFFF"/>
                </a:solidFill>
              </a:rPr>
              <a:t> </a:t>
            </a:r>
            <a:r>
              <a:rPr lang="en" sz="800">
                <a:solidFill>
                  <a:srgbClr val="FFFFFF"/>
                </a:solidFill>
              </a:rPr>
              <a:t>The alien script, a circular form of writing, lacks a clear beginning or end, making the interpretation of their messages highly ambiguous. This mirrors the ambiguity challenge in NLP, where words or sentences can have multiple interpretations.</a:t>
            </a:r>
            <a:endParaRPr sz="800">
              <a:solidFill>
                <a:srgbClr val="FFFFFF"/>
              </a:solidFill>
            </a:endParaRPr>
          </a:p>
          <a:p>
            <a:pPr indent="0" lvl="0" marL="0" rtl="0" algn="l">
              <a:spcBef>
                <a:spcPts val="0"/>
              </a:spcBef>
              <a:spcAft>
                <a:spcPts val="0"/>
              </a:spcAft>
              <a:buNone/>
            </a:pPr>
            <a:r>
              <a:t/>
            </a:r>
            <a:endParaRPr b="1" sz="800">
              <a:solidFill>
                <a:schemeClr val="lt1"/>
              </a:solidFill>
            </a:endParaRPr>
          </a:p>
          <a:p>
            <a:pPr indent="0" lvl="0" marL="0" rtl="0" algn="l">
              <a:spcBef>
                <a:spcPts val="0"/>
              </a:spcBef>
              <a:spcAft>
                <a:spcPts val="0"/>
              </a:spcAft>
              <a:buNone/>
            </a:pPr>
            <a:r>
              <a:t/>
            </a:r>
            <a:endParaRPr sz="800">
              <a:solidFill>
                <a:schemeClr val="lt1"/>
              </a:solidFill>
            </a:endParaRPr>
          </a:p>
        </p:txBody>
      </p:sp>
      <p:sp>
        <p:nvSpPr>
          <p:cNvPr id="201" name="Google Shape;201;p18"/>
          <p:cNvSpPr txBox="1"/>
          <p:nvPr/>
        </p:nvSpPr>
        <p:spPr>
          <a:xfrm>
            <a:off x="6360450" y="1725675"/>
            <a:ext cx="2455200" cy="14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rgbClr val="FFFFFF"/>
                </a:solidFill>
              </a:rPr>
              <a:t>**Understanding Context:**</a:t>
            </a:r>
            <a:br>
              <a:rPr b="1" lang="en" sz="800">
                <a:solidFill>
                  <a:srgbClr val="FFFFFF"/>
                </a:solidFill>
              </a:rPr>
            </a:br>
            <a:r>
              <a:rPr lang="en" sz="800">
                <a:solidFill>
                  <a:srgbClr val="FFFFFF"/>
                </a:solidFill>
              </a:rPr>
              <a:t> Deciphering the aliens' intent requires not only translating their symbols but also understanding the context in which these symbols are used. Similarly, in NLP, capturing the context is crucial for tasks like sentiment analysis, where the same word can convey different sentiments depending on the surrounding text.</a:t>
            </a:r>
            <a:endParaRPr sz="800">
              <a:solidFill>
                <a:srgbClr val="FFFFFF"/>
              </a:solidFill>
            </a:endParaRPr>
          </a:p>
          <a:p>
            <a:pPr indent="0" lvl="0" marL="0" rtl="0" algn="l">
              <a:lnSpc>
                <a:spcPct val="115000"/>
              </a:lnSpc>
              <a:spcBef>
                <a:spcPts val="0"/>
              </a:spcBef>
              <a:spcAft>
                <a:spcPts val="0"/>
              </a:spcAft>
              <a:buNone/>
            </a:pPr>
            <a:r>
              <a:t/>
            </a:r>
            <a:endParaRPr b="1" sz="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Observation </a:t>
            </a:r>
            <a:endParaRPr/>
          </a:p>
        </p:txBody>
      </p:sp>
      <p:sp>
        <p:nvSpPr>
          <p:cNvPr id="207" name="Google Shape;207;p19"/>
          <p:cNvSpPr txBox="1"/>
          <p:nvPr>
            <p:ph idx="2" type="body"/>
          </p:nvPr>
        </p:nvSpPr>
        <p:spPr>
          <a:xfrm>
            <a:off x="387900" y="1313175"/>
            <a:ext cx="3476700" cy="3447300"/>
          </a:xfrm>
          <a:prstGeom prst="rect">
            <a:avLst/>
          </a:prstGeom>
        </p:spPr>
        <p:txBody>
          <a:bodyPr anchorCtr="0" anchor="t" bIns="91425" lIns="91425" spcFirstLastPara="1" rIns="91425" wrap="square" tIns="91425">
            <a:normAutofit fontScale="40000"/>
          </a:bodyPr>
          <a:lstStyle/>
          <a:p>
            <a:pPr indent="0" lvl="0" marL="0" rtl="0" algn="ctr">
              <a:lnSpc>
                <a:spcPct val="95000"/>
              </a:lnSpc>
              <a:spcBef>
                <a:spcPts val="0"/>
              </a:spcBef>
              <a:spcAft>
                <a:spcPts val="0"/>
              </a:spcAft>
              <a:buSzPct val="26753"/>
              <a:buNone/>
            </a:pPr>
            <a:r>
              <a:rPr lang="en" sz="3803"/>
              <a:t>One notable similarity is the non-linear </a:t>
            </a:r>
            <a:r>
              <a:rPr lang="en" sz="3803"/>
              <a:t>structure</a:t>
            </a:r>
            <a:r>
              <a:rPr lang="en" sz="3803"/>
              <a:t> of the  Heptapods writing in circular symbols. I notice the similarities of their structure to a current language. Each image was represented in a very complex manner, expressing in a whole rather than a linear sequence. This mirrors some aspects of Chinese, where characters usually convey meaning through spatial arrangement.</a:t>
            </a:r>
            <a:endParaRPr sz="3803"/>
          </a:p>
          <a:p>
            <a:pPr indent="0" lvl="0" marL="0" rtl="0" algn="ctr">
              <a:lnSpc>
                <a:spcPct val="95000"/>
              </a:lnSpc>
              <a:spcBef>
                <a:spcPts val="1200"/>
              </a:spcBef>
              <a:spcAft>
                <a:spcPts val="0"/>
              </a:spcAft>
              <a:buSzPts val="407"/>
              <a:buNone/>
            </a:pPr>
            <a:r>
              <a:t/>
            </a:r>
            <a:endParaRPr sz="4303"/>
          </a:p>
          <a:p>
            <a:pPr indent="0" lvl="0" marL="0" rtl="0" algn="ctr">
              <a:lnSpc>
                <a:spcPct val="95000"/>
              </a:lnSpc>
              <a:spcBef>
                <a:spcPts val="1200"/>
              </a:spcBef>
              <a:spcAft>
                <a:spcPts val="1200"/>
              </a:spcAft>
              <a:buSzPct val="85146"/>
              <a:buNone/>
            </a:pPr>
            <a:r>
              <a:t/>
            </a:r>
            <a:endParaRPr sz="1195"/>
          </a:p>
        </p:txBody>
      </p:sp>
      <p:pic>
        <p:nvPicPr>
          <p:cNvPr id="208" name="Google Shape;208;p19"/>
          <p:cNvPicPr preferRelativeResize="0"/>
          <p:nvPr/>
        </p:nvPicPr>
        <p:blipFill>
          <a:blip r:embed="rId3">
            <a:alphaModFix/>
          </a:blip>
          <a:stretch>
            <a:fillRect/>
          </a:stretch>
        </p:blipFill>
        <p:spPr>
          <a:xfrm>
            <a:off x="4524762" y="1042975"/>
            <a:ext cx="3623752" cy="1528775"/>
          </a:xfrm>
          <a:prstGeom prst="rect">
            <a:avLst/>
          </a:prstGeom>
          <a:noFill/>
          <a:ln>
            <a:noFill/>
          </a:ln>
        </p:spPr>
      </p:pic>
      <p:pic>
        <p:nvPicPr>
          <p:cNvPr id="209" name="Google Shape;209;p19"/>
          <p:cNvPicPr preferRelativeResize="0"/>
          <p:nvPr/>
        </p:nvPicPr>
        <p:blipFill>
          <a:blip r:embed="rId4">
            <a:alphaModFix/>
          </a:blip>
          <a:stretch>
            <a:fillRect/>
          </a:stretch>
        </p:blipFill>
        <p:spPr>
          <a:xfrm>
            <a:off x="4796275" y="2745100"/>
            <a:ext cx="3080724" cy="195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ph type="title"/>
          </p:nvPr>
        </p:nvSpPr>
        <p:spPr>
          <a:xfrm>
            <a:off x="387900" y="305625"/>
            <a:ext cx="8431500" cy="8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Reflection/Implications for NLP</a:t>
            </a:r>
            <a:endParaRPr/>
          </a:p>
        </p:txBody>
      </p:sp>
      <p:sp>
        <p:nvSpPr>
          <p:cNvPr id="215" name="Google Shape;215;p20"/>
          <p:cNvSpPr txBox="1"/>
          <p:nvPr>
            <p:ph idx="2" type="body"/>
          </p:nvPr>
        </p:nvSpPr>
        <p:spPr>
          <a:xfrm>
            <a:off x="325000" y="1259100"/>
            <a:ext cx="3999900" cy="26253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rgbClr val="000000"/>
              </a:buClr>
              <a:buSzPts val="1018"/>
              <a:buFont typeface="Arial"/>
              <a:buNone/>
            </a:pPr>
            <a:r>
              <a:rPr lang="en" sz="1500"/>
              <a:t>This resonates very well with NLP, reflecting the influence of language structures and importance of context. </a:t>
            </a:r>
            <a:r>
              <a:rPr lang="en" sz="1500">
                <a:solidFill>
                  <a:srgbClr val="ECECEC"/>
                </a:solidFill>
                <a:highlight>
                  <a:srgbClr val="212121"/>
                </a:highlight>
                <a:latin typeface="Roboto"/>
                <a:ea typeface="Roboto"/>
                <a:cs typeface="Roboto"/>
                <a:sym typeface="Roboto"/>
              </a:rPr>
              <a:t>In NLP, this aligns with the growing emphasis on contextual language models like GPT-3, which has given humans a way to reshape our understanding of communication just like Louise and the others did learning to speak with the Heptapods.</a:t>
            </a:r>
            <a:endParaRPr sz="1500"/>
          </a:p>
          <a:p>
            <a:pPr indent="0" lvl="0" marL="0" rtl="0" algn="ctr">
              <a:lnSpc>
                <a:spcPct val="95000"/>
              </a:lnSpc>
              <a:spcBef>
                <a:spcPts val="1200"/>
              </a:spcBef>
              <a:spcAft>
                <a:spcPts val="0"/>
              </a:spcAft>
              <a:buClr>
                <a:srgbClr val="000000"/>
              </a:buClr>
              <a:buSzPts val="1018"/>
              <a:buFont typeface="Arial"/>
              <a:buNone/>
            </a:pPr>
            <a:r>
              <a:t/>
            </a:r>
            <a:endParaRPr sz="1500"/>
          </a:p>
          <a:p>
            <a:pPr indent="0" lvl="0" marL="0" rtl="0" algn="l">
              <a:spcBef>
                <a:spcPts val="1200"/>
              </a:spcBef>
              <a:spcAft>
                <a:spcPts val="1200"/>
              </a:spcAft>
              <a:buNone/>
            </a:pPr>
            <a:r>
              <a:t/>
            </a:r>
            <a:endParaRPr/>
          </a:p>
        </p:txBody>
      </p:sp>
      <p:pic>
        <p:nvPicPr>
          <p:cNvPr id="216" name="Google Shape;216;p20"/>
          <p:cNvPicPr preferRelativeResize="0"/>
          <p:nvPr/>
        </p:nvPicPr>
        <p:blipFill>
          <a:blip r:embed="rId3">
            <a:alphaModFix/>
          </a:blip>
          <a:stretch>
            <a:fillRect/>
          </a:stretch>
        </p:blipFill>
        <p:spPr>
          <a:xfrm>
            <a:off x="5837075" y="3146875"/>
            <a:ext cx="2332425" cy="1446100"/>
          </a:xfrm>
          <a:prstGeom prst="rect">
            <a:avLst/>
          </a:prstGeom>
          <a:noFill/>
          <a:ln>
            <a:noFill/>
          </a:ln>
        </p:spPr>
      </p:pic>
      <p:pic>
        <p:nvPicPr>
          <p:cNvPr id="217" name="Google Shape;217;p20"/>
          <p:cNvPicPr preferRelativeResize="0"/>
          <p:nvPr/>
        </p:nvPicPr>
        <p:blipFill>
          <a:blip r:embed="rId4">
            <a:alphaModFix/>
          </a:blip>
          <a:stretch>
            <a:fillRect/>
          </a:stretch>
        </p:blipFill>
        <p:spPr>
          <a:xfrm>
            <a:off x="5136500" y="1038250"/>
            <a:ext cx="3287323" cy="1849125"/>
          </a:xfrm>
          <a:prstGeom prst="rect">
            <a:avLst/>
          </a:prstGeom>
          <a:noFill/>
          <a:ln>
            <a:noFill/>
          </a:ln>
        </p:spPr>
      </p:pic>
      <p:pic>
        <p:nvPicPr>
          <p:cNvPr id="218" name="Google Shape;218;p20"/>
          <p:cNvPicPr preferRelativeResize="0"/>
          <p:nvPr/>
        </p:nvPicPr>
        <p:blipFill>
          <a:blip r:embed="rId5">
            <a:alphaModFix/>
          </a:blip>
          <a:stretch>
            <a:fillRect/>
          </a:stretch>
        </p:blipFill>
        <p:spPr>
          <a:xfrm>
            <a:off x="1219400" y="3522175"/>
            <a:ext cx="2211099" cy="124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387900" y="305625"/>
            <a:ext cx="8431500" cy="8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Reflection/Implications for NLP (future)</a:t>
            </a:r>
            <a:endParaRPr/>
          </a:p>
        </p:txBody>
      </p:sp>
      <p:sp>
        <p:nvSpPr>
          <p:cNvPr id="224" name="Google Shape;224;p21"/>
          <p:cNvSpPr txBox="1"/>
          <p:nvPr>
            <p:ph idx="2" type="body"/>
          </p:nvPr>
        </p:nvSpPr>
        <p:spPr>
          <a:xfrm>
            <a:off x="325000" y="1259100"/>
            <a:ext cx="3999900" cy="26253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500"/>
              <a:t>The Sapir-Whorf hypothesis  is the heart of the movie.</a:t>
            </a:r>
            <a:endParaRPr sz="1500"/>
          </a:p>
          <a:p>
            <a:pPr indent="-323850" lvl="0" marL="457200" rtl="0" algn="l">
              <a:lnSpc>
                <a:spcPct val="95000"/>
              </a:lnSpc>
              <a:spcBef>
                <a:spcPts val="0"/>
              </a:spcBef>
              <a:spcAft>
                <a:spcPts val="0"/>
              </a:spcAft>
              <a:buSzPts val="1500"/>
              <a:buChar char="●"/>
            </a:pPr>
            <a:r>
              <a:rPr lang="en" sz="1500"/>
              <a:t>Circular Language.</a:t>
            </a:r>
            <a:endParaRPr sz="1500"/>
          </a:p>
          <a:p>
            <a:pPr indent="-323850" lvl="0" marL="457200" rtl="0" algn="l">
              <a:lnSpc>
                <a:spcPct val="95000"/>
              </a:lnSpc>
              <a:spcBef>
                <a:spcPts val="0"/>
              </a:spcBef>
              <a:spcAft>
                <a:spcPts val="0"/>
              </a:spcAft>
              <a:buSzPts val="1500"/>
              <a:buChar char="●"/>
            </a:pPr>
            <a:r>
              <a:rPr lang="en" sz="1500"/>
              <a:t>MultiModal Communication</a:t>
            </a:r>
            <a:endParaRPr sz="1500"/>
          </a:p>
          <a:p>
            <a:pPr indent="-323850" lvl="0" marL="457200" rtl="0" algn="l">
              <a:lnSpc>
                <a:spcPct val="95000"/>
              </a:lnSpc>
              <a:spcBef>
                <a:spcPts val="0"/>
              </a:spcBef>
              <a:spcAft>
                <a:spcPts val="0"/>
              </a:spcAft>
              <a:buSzPts val="1500"/>
              <a:buChar char="●"/>
            </a:pPr>
            <a:r>
              <a:rPr lang="en" sz="1500"/>
              <a:t>Ethical aspects</a:t>
            </a:r>
            <a:endParaRPr sz="1500"/>
          </a:p>
          <a:p>
            <a:pPr indent="0" lvl="0" marL="0" rtl="0" algn="ctr">
              <a:lnSpc>
                <a:spcPct val="95000"/>
              </a:lnSpc>
              <a:spcBef>
                <a:spcPts val="1200"/>
              </a:spcBef>
              <a:spcAft>
                <a:spcPts val="0"/>
              </a:spcAft>
              <a:buClr>
                <a:srgbClr val="000000"/>
              </a:buClr>
              <a:buSzPts val="1018"/>
              <a:buFont typeface="Arial"/>
              <a:buNone/>
            </a:pPr>
            <a:r>
              <a:t/>
            </a:r>
            <a:endParaRPr sz="1500"/>
          </a:p>
          <a:p>
            <a:pPr indent="0" lvl="0" marL="0" rtl="0" algn="l">
              <a:spcBef>
                <a:spcPts val="1200"/>
              </a:spcBef>
              <a:spcAft>
                <a:spcPts val="1200"/>
              </a:spcAft>
              <a:buNone/>
            </a:pPr>
            <a:r>
              <a:t/>
            </a:r>
            <a:endParaRPr/>
          </a:p>
        </p:txBody>
      </p:sp>
      <p:pic>
        <p:nvPicPr>
          <p:cNvPr id="225" name="Google Shape;225;p21"/>
          <p:cNvPicPr preferRelativeResize="0"/>
          <p:nvPr/>
        </p:nvPicPr>
        <p:blipFill>
          <a:blip r:embed="rId3">
            <a:alphaModFix/>
          </a:blip>
          <a:stretch>
            <a:fillRect/>
          </a:stretch>
        </p:blipFill>
        <p:spPr>
          <a:xfrm>
            <a:off x="4973525" y="2831200"/>
            <a:ext cx="3287323" cy="1849125"/>
          </a:xfrm>
          <a:prstGeom prst="rect">
            <a:avLst/>
          </a:prstGeom>
          <a:noFill/>
          <a:ln>
            <a:noFill/>
          </a:ln>
        </p:spPr>
      </p:pic>
      <p:pic>
        <p:nvPicPr>
          <p:cNvPr id="226" name="Google Shape;226;p21"/>
          <p:cNvPicPr preferRelativeResize="0"/>
          <p:nvPr/>
        </p:nvPicPr>
        <p:blipFill>
          <a:blip r:embed="rId4">
            <a:alphaModFix/>
          </a:blip>
          <a:stretch>
            <a:fillRect/>
          </a:stretch>
        </p:blipFill>
        <p:spPr>
          <a:xfrm>
            <a:off x="1128275" y="2645538"/>
            <a:ext cx="2857500"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p:nvPr/>
        </p:nvSpPr>
        <p:spPr>
          <a:xfrm>
            <a:off x="142300" y="4708200"/>
            <a:ext cx="8690100" cy="38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22"/>
          <p:cNvSpPr/>
          <p:nvPr/>
        </p:nvSpPr>
        <p:spPr>
          <a:xfrm>
            <a:off x="387900" y="991725"/>
            <a:ext cx="2558100" cy="165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22"/>
          <p:cNvSpPr/>
          <p:nvPr/>
        </p:nvSpPr>
        <p:spPr>
          <a:xfrm>
            <a:off x="5699425" y="991725"/>
            <a:ext cx="2558100" cy="165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22"/>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WRAPPING IT ALL UP</a:t>
            </a:r>
            <a:endParaRPr/>
          </a:p>
        </p:txBody>
      </p:sp>
      <p:pic>
        <p:nvPicPr>
          <p:cNvPr id="235" name="Google Shape;235;p22"/>
          <p:cNvPicPr preferRelativeResize="0"/>
          <p:nvPr/>
        </p:nvPicPr>
        <p:blipFill>
          <a:blip r:embed="rId3">
            <a:alphaModFix/>
          </a:blip>
          <a:stretch>
            <a:fillRect/>
          </a:stretch>
        </p:blipFill>
        <p:spPr>
          <a:xfrm>
            <a:off x="2075800" y="2704125"/>
            <a:ext cx="4529574" cy="1733175"/>
          </a:xfrm>
          <a:prstGeom prst="rect">
            <a:avLst/>
          </a:prstGeom>
          <a:noFill/>
          <a:ln>
            <a:noFill/>
          </a:ln>
        </p:spPr>
      </p:pic>
      <p:sp>
        <p:nvSpPr>
          <p:cNvPr id="236" name="Google Shape;236;p22"/>
          <p:cNvSpPr txBox="1"/>
          <p:nvPr/>
        </p:nvSpPr>
        <p:spPr>
          <a:xfrm>
            <a:off x="387900" y="1117550"/>
            <a:ext cx="2558100" cy="1763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 sz="1026">
                <a:solidFill>
                  <a:srgbClr val="073763"/>
                </a:solidFill>
                <a:latin typeface="Lato"/>
                <a:ea typeface="Lato"/>
                <a:cs typeface="Lato"/>
                <a:sym typeface="Lato"/>
              </a:rPr>
              <a:t>Relevance to NLP: "Arrival" serves as a metaphor for the complexities and challenges in the field of Natural Language Processing. It parallels the tasks of translating unknown languages, understanding context and cultural nuances, and the evolving nature of AI-based communication technologies</a:t>
            </a:r>
            <a:r>
              <a:rPr b="1" lang="en" sz="1226">
                <a:solidFill>
                  <a:srgbClr val="073763"/>
                </a:solidFill>
                <a:latin typeface="Lato"/>
                <a:ea typeface="Lato"/>
                <a:cs typeface="Lato"/>
                <a:sym typeface="Lato"/>
              </a:rPr>
              <a:t>.</a:t>
            </a:r>
            <a:endParaRPr b="1" sz="1226">
              <a:solidFill>
                <a:srgbClr val="073763"/>
              </a:solidFill>
              <a:latin typeface="Lato"/>
              <a:ea typeface="Lato"/>
              <a:cs typeface="Lato"/>
              <a:sym typeface="Lato"/>
            </a:endParaRPr>
          </a:p>
          <a:p>
            <a:pPr indent="0" lvl="0" marL="0" rtl="0" algn="l">
              <a:lnSpc>
                <a:spcPct val="95000"/>
              </a:lnSpc>
              <a:spcBef>
                <a:spcPts val="1200"/>
              </a:spcBef>
              <a:spcAft>
                <a:spcPts val="1200"/>
              </a:spcAft>
              <a:buNone/>
            </a:pPr>
            <a:r>
              <a:t/>
            </a:r>
            <a:endParaRPr sz="1326">
              <a:solidFill>
                <a:schemeClr val="lt1"/>
              </a:solidFill>
              <a:latin typeface="Lato"/>
              <a:ea typeface="Lato"/>
              <a:cs typeface="Lato"/>
              <a:sym typeface="Lato"/>
            </a:endParaRPr>
          </a:p>
        </p:txBody>
      </p:sp>
      <p:sp>
        <p:nvSpPr>
          <p:cNvPr id="237" name="Google Shape;237;p22"/>
          <p:cNvSpPr txBox="1"/>
          <p:nvPr/>
        </p:nvSpPr>
        <p:spPr>
          <a:xfrm>
            <a:off x="89700" y="4658400"/>
            <a:ext cx="8964600" cy="485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026">
                <a:solidFill>
                  <a:srgbClr val="073763"/>
                </a:solidFill>
                <a:latin typeface="Lato"/>
                <a:ea typeface="Lato"/>
                <a:cs typeface="Lato"/>
                <a:sym typeface="Lato"/>
              </a:rPr>
              <a:t>Exploration of Human and AI Interaction: The film's narrative offers insights into the future of human and AI interaction, particularly in the realm of language translation and communication. It prompts a reevaluation of our approaches to AI and the potential for more intuitive, context-aware systems.</a:t>
            </a:r>
            <a:endParaRPr b="1" sz="1026">
              <a:solidFill>
                <a:srgbClr val="073763"/>
              </a:solidFill>
              <a:latin typeface="Lato"/>
              <a:ea typeface="Lato"/>
              <a:cs typeface="Lato"/>
              <a:sym typeface="Lato"/>
            </a:endParaRPr>
          </a:p>
        </p:txBody>
      </p:sp>
      <p:sp>
        <p:nvSpPr>
          <p:cNvPr id="238" name="Google Shape;238;p22"/>
          <p:cNvSpPr txBox="1"/>
          <p:nvPr>
            <p:ph idx="2" type="body"/>
          </p:nvPr>
        </p:nvSpPr>
        <p:spPr>
          <a:xfrm>
            <a:off x="5699425" y="1034550"/>
            <a:ext cx="2504700" cy="1733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026">
                <a:solidFill>
                  <a:srgbClr val="073763"/>
                </a:solidFill>
              </a:rPr>
              <a:t>Linguistic and Cognitive Challenges: The movie presents a unique perspective on the linguistic and cognitive challenges of deciphering an alien language, showcasing the intersection of linguistics, cognitive science, and communication theory. It raises questions about how language influences perception and reality.</a:t>
            </a:r>
            <a:endParaRPr b="1" sz="1026">
              <a:solidFill>
                <a:srgbClr val="073763"/>
              </a:solidFill>
            </a:endParaRPr>
          </a:p>
          <a:p>
            <a:pPr indent="0" lvl="0" marL="0" rtl="0" algn="l">
              <a:lnSpc>
                <a:spcPct val="95000"/>
              </a:lnSpc>
              <a:spcBef>
                <a:spcPts val="1200"/>
              </a:spcBef>
              <a:spcAft>
                <a:spcPts val="0"/>
              </a:spcAft>
              <a:buSzPts val="275"/>
              <a:buNone/>
            </a:pPr>
            <a:r>
              <a:t/>
            </a:r>
            <a:endParaRPr sz="550"/>
          </a:p>
          <a:p>
            <a:pPr indent="0" lvl="0" marL="0" rtl="0" algn="l">
              <a:lnSpc>
                <a:spcPct val="95000"/>
              </a:lnSpc>
              <a:spcBef>
                <a:spcPts val="1200"/>
              </a:spcBef>
              <a:spcAft>
                <a:spcPts val="1200"/>
              </a:spcAft>
              <a:buSzPts val="275"/>
              <a:buNone/>
            </a:pPr>
            <a:r>
              <a:t/>
            </a:r>
            <a:endParaRPr sz="5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387900" y="3056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 </a:t>
            </a:r>
            <a:endParaRPr/>
          </a:p>
        </p:txBody>
      </p:sp>
      <p:sp>
        <p:nvSpPr>
          <p:cNvPr id="244" name="Google Shape;244;p23"/>
          <p:cNvSpPr txBox="1"/>
          <p:nvPr>
            <p:ph idx="2" type="body"/>
          </p:nvPr>
        </p:nvSpPr>
        <p:spPr>
          <a:xfrm>
            <a:off x="387900" y="1294700"/>
            <a:ext cx="8628000" cy="3636900"/>
          </a:xfrm>
          <a:prstGeom prst="rect">
            <a:avLst/>
          </a:prstGeom>
        </p:spPr>
        <p:txBody>
          <a:bodyPr anchorCtr="0" anchor="t" bIns="91425" lIns="91425" spcFirstLastPara="1" rIns="91425" wrap="square" tIns="91425">
            <a:normAutofit fontScale="32500"/>
          </a:bodyPr>
          <a:lstStyle/>
          <a:p>
            <a:pPr indent="0" lvl="0" marL="0" rtl="0" algn="l">
              <a:spcBef>
                <a:spcPts val="1200"/>
              </a:spcBef>
              <a:spcAft>
                <a:spcPts val="0"/>
              </a:spcAft>
              <a:buNone/>
            </a:pPr>
            <a:r>
              <a:rPr lang="en" sz="4270">
                <a:solidFill>
                  <a:srgbClr val="FFFFFF"/>
                </a:solidFill>
                <a:latin typeface="Arial"/>
                <a:ea typeface="Arial"/>
                <a:cs typeface="Arial"/>
                <a:sym typeface="Arial"/>
              </a:rPr>
              <a:t>Chaudhury, P. (2020, June 21). </a:t>
            </a:r>
            <a:r>
              <a:rPr i="1" lang="en" sz="4270">
                <a:solidFill>
                  <a:srgbClr val="FFFFFF"/>
                </a:solidFill>
                <a:latin typeface="Arial"/>
                <a:ea typeface="Arial"/>
                <a:cs typeface="Arial"/>
                <a:sym typeface="Arial"/>
              </a:rPr>
              <a:t>Arrival: A non-linear perspective on Time</a:t>
            </a:r>
            <a:r>
              <a:rPr lang="en" sz="4270">
                <a:solidFill>
                  <a:srgbClr val="FFFFFF"/>
                </a:solidFill>
                <a:latin typeface="Arial"/>
                <a:ea typeface="Arial"/>
                <a:cs typeface="Arial"/>
                <a:sym typeface="Arial"/>
              </a:rPr>
              <a:t>. Medium. https://catplotlib.medium.com/arrival-a-non-linear-perspective-on-time-10e53c319cd3 </a:t>
            </a:r>
            <a:endParaRPr sz="4270">
              <a:solidFill>
                <a:srgbClr val="FFFFFF"/>
              </a:solidFill>
              <a:latin typeface="Arial"/>
              <a:ea typeface="Arial"/>
              <a:cs typeface="Arial"/>
              <a:sym typeface="Arial"/>
            </a:endParaRPr>
          </a:p>
          <a:p>
            <a:pPr indent="0" lvl="0" marL="0" rtl="0" algn="l">
              <a:spcBef>
                <a:spcPts val="1200"/>
              </a:spcBef>
              <a:spcAft>
                <a:spcPts val="0"/>
              </a:spcAft>
              <a:buNone/>
            </a:pPr>
            <a:r>
              <a:t/>
            </a:r>
            <a:endParaRPr sz="4270">
              <a:solidFill>
                <a:srgbClr val="FFFFFF"/>
              </a:solidFill>
              <a:latin typeface="Arial"/>
              <a:ea typeface="Arial"/>
              <a:cs typeface="Arial"/>
              <a:sym typeface="Arial"/>
            </a:endParaRPr>
          </a:p>
          <a:p>
            <a:pPr indent="0" lvl="0" marL="0" rtl="0" algn="l">
              <a:spcBef>
                <a:spcPts val="1200"/>
              </a:spcBef>
              <a:spcAft>
                <a:spcPts val="0"/>
              </a:spcAft>
              <a:buNone/>
            </a:pPr>
            <a:r>
              <a:rPr lang="en" sz="4270">
                <a:solidFill>
                  <a:srgbClr val="FFFFFF"/>
                </a:solidFill>
                <a:latin typeface="Arial"/>
                <a:ea typeface="Arial"/>
                <a:cs typeface="Arial"/>
                <a:sym typeface="Arial"/>
              </a:rPr>
              <a:t>YouTube. (2016, November 12). </a:t>
            </a:r>
            <a:r>
              <a:rPr i="1" lang="en" sz="4270">
                <a:solidFill>
                  <a:srgbClr val="FFFFFF"/>
                </a:solidFill>
                <a:latin typeface="Arial"/>
                <a:ea typeface="Arial"/>
                <a:cs typeface="Arial"/>
                <a:sym typeface="Arial"/>
              </a:rPr>
              <a:t>Arrival movie’s language: Talking in circles</a:t>
            </a:r>
            <a:r>
              <a:rPr lang="en" sz="4270">
                <a:solidFill>
                  <a:srgbClr val="FFFFFF"/>
                </a:solidFill>
                <a:latin typeface="Arial"/>
                <a:ea typeface="Arial"/>
                <a:cs typeface="Arial"/>
                <a:sym typeface="Arial"/>
              </a:rPr>
              <a:t>. YouTube. https://www.youtube.com/watch?v=Qd8zT1YAUck </a:t>
            </a:r>
            <a:endParaRPr sz="4270">
              <a:solidFill>
                <a:srgbClr val="FFFFFF"/>
              </a:solidFill>
              <a:latin typeface="Arial"/>
              <a:ea typeface="Arial"/>
              <a:cs typeface="Arial"/>
              <a:sym typeface="Arial"/>
            </a:endParaRPr>
          </a:p>
          <a:p>
            <a:pPr indent="0" lvl="0" marL="0" rtl="0" algn="l">
              <a:spcBef>
                <a:spcPts val="1200"/>
              </a:spcBef>
              <a:spcAft>
                <a:spcPts val="0"/>
              </a:spcAft>
              <a:buNone/>
            </a:pPr>
            <a:r>
              <a:t/>
            </a:r>
            <a:endParaRPr sz="4270">
              <a:solidFill>
                <a:srgbClr val="FFFFFF"/>
              </a:solidFill>
              <a:latin typeface="Arial"/>
              <a:ea typeface="Arial"/>
              <a:cs typeface="Arial"/>
              <a:sym typeface="Arial"/>
            </a:endParaRPr>
          </a:p>
          <a:p>
            <a:pPr indent="0" lvl="0" marL="0" rtl="0" algn="l">
              <a:spcBef>
                <a:spcPts val="1200"/>
              </a:spcBef>
              <a:spcAft>
                <a:spcPts val="0"/>
              </a:spcAft>
              <a:buNone/>
            </a:pPr>
            <a:r>
              <a:rPr lang="en" sz="4270">
                <a:solidFill>
                  <a:srgbClr val="FFFFFF"/>
                </a:solidFill>
                <a:latin typeface="Arial"/>
                <a:ea typeface="Arial"/>
                <a:cs typeface="Arial"/>
                <a:sym typeface="Arial"/>
              </a:rPr>
              <a:t>Lewin, S. (2016, November 21). </a:t>
            </a:r>
            <a:r>
              <a:rPr i="1" lang="en" sz="4270">
                <a:solidFill>
                  <a:srgbClr val="FFFFFF"/>
                </a:solidFill>
                <a:latin typeface="Arial"/>
                <a:ea typeface="Arial"/>
                <a:cs typeface="Arial"/>
                <a:sym typeface="Arial"/>
              </a:rPr>
              <a:t>“arrival”, ai and alien math: Q&amp;A with Stephen Wolfram</a:t>
            </a:r>
            <a:r>
              <a:rPr lang="en" sz="4270">
                <a:solidFill>
                  <a:srgbClr val="FFFFFF"/>
                </a:solidFill>
                <a:latin typeface="Arial"/>
                <a:ea typeface="Arial"/>
                <a:cs typeface="Arial"/>
                <a:sym typeface="Arial"/>
              </a:rPr>
              <a:t>. Space.com. https://www.space.com/34783-stephen-wolfram-arrival-interview.html </a:t>
            </a:r>
            <a:endParaRPr sz="4270">
              <a:solidFill>
                <a:srgbClr val="FFFFFF"/>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